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62" r:id="rId4"/>
    <p:sldId id="271" r:id="rId5"/>
    <p:sldId id="265" r:id="rId6"/>
    <p:sldId id="258" r:id="rId7"/>
    <p:sldId id="259" r:id="rId8"/>
    <p:sldId id="261" r:id="rId9"/>
    <p:sldId id="269" r:id="rId10"/>
  </p:sldIdLst>
  <p:sldSz cx="12192000" cy="6858000"/>
  <p:notesSz cx="12192000" cy="6858000"/>
  <p:embeddedFontLst>
    <p:embeddedFont>
      <p:font typeface="Aptos" panose="020B0004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Teko" panose="02000000000000000000" pitchFamily="2" charset="77"/>
      <p:regular r:id="rId22"/>
      <p:bold r:id="rId23"/>
    </p:embeddedFont>
  </p:embeddedFontLst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20"/>
    <p:restoredTop sz="62628"/>
  </p:normalViewPr>
  <p:slideViewPr>
    <p:cSldViewPr>
      <p:cViewPr varScale="1">
        <p:scale>
          <a:sx n="82" d="100"/>
          <a:sy n="82" d="100"/>
        </p:scale>
        <p:origin x="16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3DA12-3870-4942-BDF3-53AAA9E3C169}" type="datetimeFigureOut">
              <a:rPr lang="de-DE" smtClean="0"/>
              <a:t>15.12.24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3A128-6599-B442-90BD-7DAFFC9678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350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haben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Immutable Red-Black Tree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Implementierung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erstellt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um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aus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großen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Textdatei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i="1" dirty="0">
                <a:solidFill>
                  <a:srgbClr val="0E0E0E"/>
                </a:solidFill>
                <a:effectLst/>
                <a:latin typeface=".AppleSystemUIFont"/>
              </a:rPr>
              <a:t>“</a:t>
            </a:r>
            <a:r>
              <a:rPr lang="en-GB" i="1" dirty="0" err="1">
                <a:solidFill>
                  <a:srgbClr val="0E0E0E"/>
                </a:solidFill>
                <a:effectLst/>
                <a:latin typeface=".AppleSystemUIFont"/>
              </a:rPr>
              <a:t>war_and_peace.txt</a:t>
            </a:r>
            <a:r>
              <a:rPr lang="en-GB" i="1" dirty="0">
                <a:solidFill>
                  <a:srgbClr val="0E0E0E"/>
                </a:solidFill>
                <a:effectLst/>
                <a:latin typeface=".AppleSystemUIFont"/>
              </a:rPr>
              <a:t>”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verarbeiten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organisieren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–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unter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Anwendung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funktionaler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Programmierprinzipien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Baum-Design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unveränderlich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was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Persistenz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funktionale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Reinheit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garantiert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Balancierungsoperationen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rotateLeft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rotateRight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flipColors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)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sichern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Eigenschaften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des Red-Black Trees.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Verarbeitungs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-Workflow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br>
              <a:rPr lang="en-GB" dirty="0">
                <a:solidFill>
                  <a:srgbClr val="0E0E0E"/>
                </a:solidFill>
                <a:effectLst/>
                <a:latin typeface=".AppleSystemUIFont"/>
              </a:rPr>
            </a:b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Text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einlesen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Dateiinhalt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in den Speicher laden.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tokenisieren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extrahieren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dabei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Interpunktion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Groß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-/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Kleinschreibung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Duplikate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behandeln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In den Baum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einfügen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Einzigartige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im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Red-Black Tree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speichern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Sortieren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Speichern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per In-Order-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Traversierung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sortieren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output.txt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schreiben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9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First explain</a:t>
            </a:r>
          </a:p>
          <a:p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Überblick über den Rot-Schwarz-Baum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825" indent="-1238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</a:t>
            </a:r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Ausbalancierter Binär-Suchbaum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Garantiert </a:t>
            </a:r>
            <a:r>
              <a:rPr lang="en-AT" sz="1800" kern="0" dirty="0">
                <a:solidFill>
                  <a:srgbClr val="000000"/>
                </a:solidFill>
                <a:effectLst/>
                <a:latin typeface="Helvetica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O(\log n)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 für Einfügen, Löschen und Suchen.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Eigenschaften zur Gewährleistung der Balance: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-590550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1.	Jeder Knoten ist entweder rot oder schwarz.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-590550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2.	Die Wurzel ist immer schwarz.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-590550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3.	Rote Knoten dürfen keine roten Kinder haben (keine zwei aufeinanderfolgenden roten Knoten).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90550" indent="-590550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4.	Jeder Pfad von einem Knoten zu seinen Nachfahren-NULL-Zeigern hat die gleiche Anzahl schwarzer Knoten.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Unveränderliches Design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825" indent="-1238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</a:t>
            </a:r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Unveränderlichkeit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Die Baumstruktur ändert sich nie; jede Aktualisierung (z. B. Einfügen) liefert einen neuen Baum zurück.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Wird durch 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Monospaced"/>
                <a:ea typeface="Times New Roman" panose="02020603050405020304" pitchFamily="18" charset="0"/>
                <a:cs typeface="Times New Roman" panose="02020603050405020304" pitchFamily="18" charset="0"/>
              </a:rPr>
              <a:t>std::shared_ptr&lt;const Node&gt;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 umgesetzt, um unveränderte Unterbäume wiederzuverwenden.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825" indent="-1238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</a:t>
            </a:r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Persistenz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Frühere Versionen des Baums bleiben zugänglich.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3825" indent="-123825">
              <a:spcBef>
                <a:spcPts val="900"/>
              </a:spcBef>
              <a:spcAft>
                <a:spcPts val="0"/>
              </a:spcAft>
            </a:pP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</a:t>
            </a:r>
            <a:r>
              <a:rPr lang="en-AT" sz="1800" b="1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Funktionale Programmierung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	•	Methoden (z. B. 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Monospaced"/>
                <a:ea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  <a:t>) sind reine Funktionen und erfüllen funktionale Prinzipien.</a:t>
            </a:r>
            <a:b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AT" sz="1800" kern="0" dirty="0">
                <a:solidFill>
                  <a:srgbClr val="0E0E0E"/>
                </a:solidFill>
                <a:effectLst/>
                <a:latin typeface=".AppleSystemUIFon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GB" sz="2800" b="1" dirty="0">
                <a:solidFill>
                  <a:srgbClr val="0E0E0E"/>
                </a:solidFill>
                <a:effectLst/>
                <a:latin typeface=".AppleSystemUIFont"/>
              </a:rPr>
              <a:t>Node-</a:t>
            </a:r>
            <a:r>
              <a:rPr lang="en-GB" sz="2800" b="1" dirty="0" err="1">
                <a:solidFill>
                  <a:srgbClr val="0E0E0E"/>
                </a:solidFill>
                <a:effectLst/>
                <a:latin typeface=".AppleSystemUIFont"/>
              </a:rPr>
              <a:t>Struktur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Zeigen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Sie die 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Monospaced"/>
              </a:rPr>
              <a:t>struct Node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-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Deklaration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, um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erklären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wie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jeder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Daten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AppleSystemUIFont"/>
              </a:rPr>
              <a:t>speichert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2800" b="1" dirty="0" err="1">
                <a:solidFill>
                  <a:srgbClr val="0E0E0E"/>
                </a:solidFill>
                <a:effectLst/>
                <a:latin typeface=".AppleSystemUIFont"/>
              </a:rPr>
              <a:t>Erklärung</a:t>
            </a:r>
            <a:r>
              <a:rPr lang="en-GB" sz="28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Farbe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des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Knotens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_c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Zeiger auf den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linken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_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Monospaced"/>
              </a:rPr>
              <a:t>lft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Den Wert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im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_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Monospaced"/>
              </a:rPr>
              <a:t>val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Zeiger auf den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rechten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_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Monospaced"/>
              </a:rPr>
              <a:t>rgt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endParaRPr lang="en-GB" sz="28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2: </a:t>
            </a:r>
            <a:r>
              <a:rPr lang="en-GB" sz="4000" b="1" dirty="0" err="1">
                <a:solidFill>
                  <a:srgbClr val="0E0E0E"/>
                </a:solidFill>
                <a:effectLst/>
                <a:latin typeface=".AppleSystemUIFont"/>
              </a:rPr>
              <a:t>Einfügen</a:t>
            </a: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b="1" dirty="0" err="1">
                <a:solidFill>
                  <a:srgbClr val="0E0E0E"/>
                </a:solidFill>
                <a:effectLst/>
                <a:latin typeface=".AppleSystemUIFont"/>
              </a:rPr>
              <a:t>eines</a:t>
            </a: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b="1" dirty="0" err="1">
                <a:solidFill>
                  <a:srgbClr val="0E0E0E"/>
                </a:solidFill>
                <a:effectLst/>
                <a:latin typeface=".AppleSystemUIFont"/>
              </a:rPr>
              <a:t>Wertes</a:t>
            </a:r>
            <a:endParaRPr lang="en-GB" sz="4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Fall 1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Ist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der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null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ein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neuer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roter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erstellt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Fall 2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: Der Wert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ist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kleiner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– der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linke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rekursiv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aktualisiert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4000" b="1" dirty="0">
                <a:solidFill>
                  <a:srgbClr val="0E0E0E"/>
                </a:solidFill>
                <a:effectLst/>
                <a:latin typeface=".AppleSystemUIFont"/>
              </a:rPr>
              <a:t>Fall 3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: Der Wert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ist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größer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– der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rechte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rekursiv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aktualisiert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Nach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jeder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Änderung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die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Funktion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Monospaced"/>
              </a:rPr>
              <a:t>balance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aufgerufen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, um die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Eigenschaften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des Rot-Schwarz-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Baums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4000" dirty="0" err="1">
                <a:solidFill>
                  <a:srgbClr val="0E0E0E"/>
                </a:solidFill>
                <a:effectLst/>
                <a:latin typeface=".AppleSystemUIFont"/>
              </a:rPr>
              <a:t>wahren</a:t>
            </a:r>
            <a:r>
              <a:rPr lang="en-GB" sz="4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GB" sz="2800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314325" indent="-314325">
              <a:spcBef>
                <a:spcPts val="900"/>
              </a:spcBef>
              <a:spcAft>
                <a:spcPts val="0"/>
              </a:spcAft>
            </a:pPr>
            <a:endParaRPr lang="en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76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3. Balancierung</a:t>
            </a:r>
          </a:p>
          <a:p>
            <a:endParaRPr lang="en-AT" dirty="0"/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Funktion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>
                <a:solidFill>
                  <a:srgbClr val="0E0E0E"/>
                </a:solidFill>
                <a:effectLst/>
                <a:latin typeface=".AppleSystemUIFontMonospaced"/>
              </a:rPr>
              <a:t>balance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stellt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sicher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dass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die Rot-Schwarz-Baum-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Eigenschaften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nach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jedem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Einfügevorgang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eingehalten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werden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</a:p>
          <a:p>
            <a:endParaRPr lang="en-AT" dirty="0"/>
          </a:p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Wie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funktioniert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die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Balancierung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?</a:t>
            </a:r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Linksdrehung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rotateLeft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Wenn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der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rechte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Kindknoten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rot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ist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der Baum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nach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links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gedreht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um die Balance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wiederherzustellen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Rechtsdrehung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rotateRight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Wenn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zwei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aufeinanderfolgende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linke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rot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Rechtsdrehung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durchgeführt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Farben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umkehren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Monospaced"/>
              </a:rPr>
              <a:t>flipColors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Wenn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sowohl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das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linke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als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auch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das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rechte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Kind rot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sind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Farbe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aktuellen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Knotens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rot,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während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die Kinder schwarz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werden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AT" dirty="0"/>
          </a:p>
          <a:p>
            <a:r>
              <a:rPr lang="en-AT" dirty="0"/>
              <a:t>Tranversierung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inOrderTraversal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(Iterative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Implementierung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Diese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Methode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traversiert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den Baum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iterativ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um 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Werte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einer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sortierten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Reihenfolge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zurückzugeben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Verwendet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einen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Stack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um die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während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der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Traversierung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speichern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Wie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funktioniert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es?</a:t>
            </a:r>
            <a:endParaRPr lang="en-GB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1. Der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linke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so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lange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traversiert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bis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ein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Blatt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erreicht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2. Der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aktuelle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aus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dem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Stack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entfernt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und sein Wert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zur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Ergebnisliste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hinzugefügt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Anschließend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der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rechte</a:t>
            </a:r>
            <a:r>
              <a:rPr lang="en-GB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b="1" dirty="0" err="1">
                <a:solidFill>
                  <a:srgbClr val="0E0E0E"/>
                </a:solidFill>
                <a:effectLst/>
                <a:latin typeface=".AppleSystemUIFont"/>
              </a:rPr>
              <a:t>Teilbaum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traversiert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4. Der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Prozess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wird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wiederholt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, bis alle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besucht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wurden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79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 tokenize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tokenize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verarbeitet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Eingabetext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um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Liste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von "Tokens"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Wörtern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erstellen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Dabei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werden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verschiedene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Schritte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in Form von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Lambda-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Funktionen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ausgeführt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preprocess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Diese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nimmt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ursprünglichen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Text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bereitet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ihn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Nicht-alphanumerische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außer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')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durch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Leerzeichen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ersetzt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Alle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Buchstaben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Kleinbuchstaben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umwandelt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Verwendet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wird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dazu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std::accumulate, das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hier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für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verarbeitet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neues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bereinigtes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std::string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erstellt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Beispiel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"Hello, World!"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"hello world "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splitIntoWords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Diese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teilt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vorbereiteten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Text (processed)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Wörter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auf,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sie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std::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istringstream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verwendet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um den Text in std::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istream_iterator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&lt;std::string&gt;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zerlegen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Wörter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std::vector&lt;std::string&gt;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überträgt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Beispiel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"hello world "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{"hello", "world"}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cleanTokens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Diese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bereinigt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extrahierten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Tokens: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Entfernt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führende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abschließende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Apostrophe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mit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trimApostrophes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Filtert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leere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Tokens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heraus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Auch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hier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wird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std::accumulate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verwendet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um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bereinigten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Vektor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iterativ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aufzubauen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Beispiel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{"hello'", "'world"}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{"hello", "world"}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Rückgabewert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führt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alle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drei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Schritte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zusammen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gibt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Liste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bereinigten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Tokens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zurück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</a:rPr>
              <a:t>Beispiel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Eingabe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 "Hello, 'world'!"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Ausgabe</a:t>
            </a:r>
            <a:r>
              <a:rPr lang="en-GB" b="0" i="0" u="none" strike="noStrike">
                <a:solidFill>
                  <a:srgbClr val="000000"/>
                </a:solidFill>
                <a:effectLst/>
              </a:rPr>
              <a:t>: {"hello", "world"}</a:t>
            </a:r>
          </a:p>
          <a:p>
            <a:endParaRPr lang="en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98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Warum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std::accumulate?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eliminiert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Notwendigkeit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expliziter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Schleifen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bewahrt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Unveränderlichkeit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bei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jedem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Schritt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neues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Ergebnis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acc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erstellt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wird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passt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Prinzipien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der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funktionalen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Programmierung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indem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es Iterations- und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Transformationslogik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voneinander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trennt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dirty="0"/>
              <a:t>std::accumulate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verarbeitet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Vektor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dirty="0"/>
              <a:t>tokens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unveränderlich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Sie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startet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leeren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Vektor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Akkumulator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Für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jedes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Token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wird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Lambda-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Funktion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angewendet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die das Token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dirty="0" err="1"/>
              <a:t>trimApostrophes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bereinigt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und 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Akkumulator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hinzufügt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wenn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nicht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Dadurch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entsteht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ein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Vektor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dirty="0" err="1"/>
              <a:t>cleanTokens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ohne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ursprünglichen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Vektor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dirty="0"/>
              <a:t>tokens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zu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verändern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was die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Unveränderlichkeit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sicherstellt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414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Parallelität wird hier durch </a:t>
            </a:r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async</a:t>
            </a:r>
            <a:r>
              <a:rPr lang="de-DE" dirty="0"/>
              <a:t> erreicht:</a:t>
            </a:r>
          </a:p>
          <a:p>
            <a:pPr marL="171450" indent="-171450">
              <a:buFontTx/>
              <a:buChar char="-"/>
            </a:pPr>
            <a:r>
              <a:rPr lang="de-DE" dirty="0"/>
              <a:t>Der Text wird in 2 </a:t>
            </a:r>
            <a:r>
              <a:rPr lang="de-DE" dirty="0" err="1"/>
              <a:t>Häften</a:t>
            </a:r>
            <a:r>
              <a:rPr lang="de-DE" dirty="0"/>
              <a:t> geteilt und parallel </a:t>
            </a:r>
            <a:r>
              <a:rPr lang="de-DE" dirty="0" err="1"/>
              <a:t>tokenisiert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Map-Reduce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Map</a:t>
            </a:r>
            <a:r>
              <a:rPr lang="de-DE" dirty="0"/>
              <a:t> Schritt</a:t>
            </a:r>
          </a:p>
          <a:p>
            <a:pPr marL="171450" indent="-171450">
              <a:buFontTx/>
              <a:buChar char="-"/>
            </a:pPr>
            <a:r>
              <a:rPr lang="de-DE" dirty="0"/>
              <a:t>Die Tokenisierung (</a:t>
            </a:r>
            <a:r>
              <a:rPr lang="de-DE" dirty="0" err="1"/>
              <a:t>tokenize</a:t>
            </a:r>
            <a:r>
              <a:rPr lang="de-DE" dirty="0"/>
              <a:t>) wird auf die beiden Teile des Textes angewendet, was einer Transformation entspricht.</a:t>
            </a:r>
          </a:p>
          <a:p>
            <a:pPr marL="171450" indent="-171450">
              <a:buFontTx/>
              <a:buChar char="-"/>
            </a:pPr>
            <a:r>
              <a:rPr lang="en-GB" b="0" dirty="0" err="1"/>
              <a:t>text.substr</a:t>
            </a:r>
            <a:r>
              <a:rPr lang="en-GB" b="0" dirty="0"/>
              <a:t>(0, mid) → words1</a:t>
            </a:r>
          </a:p>
          <a:p>
            <a:pPr marL="171450" indent="-171450">
              <a:buFontTx/>
              <a:buChar char="-"/>
            </a:pPr>
            <a:r>
              <a:rPr lang="en-GB" b="0" dirty="0" err="1"/>
              <a:t>text.substr</a:t>
            </a:r>
            <a:r>
              <a:rPr lang="en-GB" b="0" dirty="0"/>
              <a:t>(mid) → words2</a:t>
            </a:r>
          </a:p>
          <a:p>
            <a:pPr marL="0" indent="0">
              <a:buFontTx/>
              <a:buNone/>
            </a:pPr>
            <a:r>
              <a:rPr lang="en-GB" b="0" dirty="0"/>
              <a:t>Reduce Schritt</a:t>
            </a:r>
          </a:p>
          <a:p>
            <a:pPr marL="0" indent="0">
              <a:buFontTx/>
              <a:buNone/>
            </a:pPr>
            <a:r>
              <a:rPr lang="en-GB" b="0" dirty="0"/>
              <a:t>if (!words1.empty() &amp;&amp; !words2.empty() &amp;&amp; (std::</a:t>
            </a:r>
            <a:r>
              <a:rPr lang="en-GB" b="0" dirty="0" err="1"/>
              <a:t>isalnum</a:t>
            </a:r>
            <a:r>
              <a:rPr lang="en-GB" b="0" dirty="0"/>
              <a:t>(text[mid]) || text[mid] == '\'')) {</a:t>
            </a:r>
          </a:p>
          <a:p>
            <a:pPr marL="0" indent="0">
              <a:buFontTx/>
              <a:buNone/>
            </a:pPr>
            <a:r>
              <a:rPr lang="en-GB" b="0" dirty="0"/>
              <a:t>    words1.back() += words2.front(); // </a:t>
            </a:r>
            <a:r>
              <a:rPr lang="en-GB" b="0" dirty="0" err="1"/>
              <a:t>Kombiniert</a:t>
            </a:r>
            <a:r>
              <a:rPr lang="en-GB" b="0" dirty="0"/>
              <a:t> </a:t>
            </a:r>
            <a:r>
              <a:rPr lang="en-GB" b="0" dirty="0" err="1"/>
              <a:t>ein</a:t>
            </a:r>
            <a:r>
              <a:rPr lang="en-GB" b="0" dirty="0"/>
              <a:t> </a:t>
            </a:r>
            <a:r>
              <a:rPr lang="en-GB" b="0" dirty="0" err="1"/>
              <a:t>gespaltenes</a:t>
            </a:r>
            <a:r>
              <a:rPr lang="en-GB" b="0" dirty="0"/>
              <a:t> Token</a:t>
            </a:r>
          </a:p>
          <a:p>
            <a:pPr marL="0" indent="0">
              <a:buFontTx/>
              <a:buNone/>
            </a:pPr>
            <a:r>
              <a:rPr lang="en-GB" b="0" dirty="0"/>
              <a:t>    words2.erase(words2.begin());   // </a:t>
            </a:r>
            <a:r>
              <a:rPr lang="en-GB" b="0" dirty="0" err="1"/>
              <a:t>Entfernt</a:t>
            </a:r>
            <a:r>
              <a:rPr lang="en-GB" b="0" dirty="0"/>
              <a:t> das </a:t>
            </a:r>
            <a:r>
              <a:rPr lang="en-GB" b="0" dirty="0" err="1"/>
              <a:t>kombinierte</a:t>
            </a:r>
            <a:r>
              <a:rPr lang="en-GB" b="0" dirty="0"/>
              <a:t> Token</a:t>
            </a:r>
          </a:p>
          <a:p>
            <a:pPr marL="0" indent="0">
              <a:buFontTx/>
              <a:buNone/>
            </a:pPr>
            <a:r>
              <a:rPr lang="en-GB" b="0" dirty="0"/>
              <a:t>}</a:t>
            </a:r>
          </a:p>
          <a:p>
            <a:pPr marL="0" indent="0">
              <a:buFontTx/>
              <a:buNone/>
            </a:pPr>
            <a:r>
              <a:rPr lang="en-GB" b="0" dirty="0"/>
              <a:t>- Das </a:t>
            </a:r>
            <a:r>
              <a:rPr lang="en-GB" b="0" dirty="0" err="1"/>
              <a:t>Ergebnisse</a:t>
            </a:r>
            <a:r>
              <a:rPr lang="en-GB" b="0" dirty="0"/>
              <a:t> words1 und words2 </a:t>
            </a:r>
            <a:r>
              <a:rPr lang="en-GB" b="0" dirty="0" err="1"/>
              <a:t>werden</a:t>
            </a:r>
            <a:r>
              <a:rPr lang="en-GB" b="0" dirty="0"/>
              <a:t> </a:t>
            </a:r>
            <a:r>
              <a:rPr lang="en-GB" b="0" dirty="0" err="1"/>
              <a:t>zusammengeführt</a:t>
            </a:r>
            <a:r>
              <a:rPr lang="en-GB" b="0" dirty="0"/>
              <a:t> und </a:t>
            </a:r>
            <a:r>
              <a:rPr lang="en-GB" b="0" dirty="0" err="1"/>
              <a:t>reduziert</a:t>
            </a:r>
            <a:r>
              <a:rPr lang="en-GB" b="0" dirty="0"/>
              <a:t>.</a:t>
            </a:r>
            <a:endParaRPr lang="de-DE" b="0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005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3A128-6599-B442-90BD-7DAFFC9678A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44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und vertikaler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kaler Titel u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bschnitts-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Nur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Le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halt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d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Formatvorlagen des Textmasters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511FFC-BF4A-491C-AFBE-DB10EB3AA8B7}" type="datetimeFigureOut">
              <a:rPr lang="en-US"/>
              <a:t>12/15/24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60F33C-F12D-4A59-B530-E082781E2A2B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rcRect l="38252" t="24732" r="6436" b="40623"/>
          <a:stretch/>
        </p:blipFill>
        <p:spPr bwMode="auto">
          <a:xfrm>
            <a:off x="4835769" y="0"/>
            <a:ext cx="7356231" cy="690372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4829908" y="0"/>
            <a:ext cx="6909915" cy="6903719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1952871"/>
            <a:ext cx="4758693" cy="299797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 bwMode="auto">
          <a:xfrm>
            <a:off x="5342376" y="2718431"/>
            <a:ext cx="605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latin typeface="Teko"/>
                <a:cs typeface="Teko"/>
              </a:rPr>
              <a:t>Final Project‘s Nguyen and Le</a:t>
            </a:r>
            <a:endParaRPr lang="de-AT" sz="4000" dirty="0">
              <a:solidFill>
                <a:schemeClr val="bg1"/>
              </a:solidFill>
              <a:latin typeface="Teko"/>
              <a:cs typeface="Tek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13285" t="25513" r="611" b="65024"/>
          <a:stretch/>
        </p:blipFill>
        <p:spPr bwMode="auto"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36D3E52E-B7A6-C84F-85BD-DC686A4A814C}" type="slidenum">
              <a:rPr lang="de-DE" smtClean="0"/>
              <a:t>1</a:t>
            </a:fld>
            <a:endParaRPr lang="en-US" dirty="0"/>
          </a:p>
        </p:txBody>
      </p:sp>
      <p:sp>
        <p:nvSpPr>
          <p:cNvPr id="2" name="Textfeld 1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8F2A388-D73C-83CF-4A3F-ADAAE754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60F33C-F12D-4A59-B530-E082781E2A2B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B72428-0536-1AAF-90E6-63955E08B9F9}"/>
              </a:ext>
            </a:extLst>
          </p:cNvPr>
          <p:cNvSpPr txBox="1"/>
          <p:nvPr/>
        </p:nvSpPr>
        <p:spPr>
          <a:xfrm>
            <a:off x="226089" y="188100"/>
            <a:ext cx="1173982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Baum-Design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Knoten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sind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unveränderlich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, was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Persistenz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funktionale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Reinheit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garantiert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Balancierungsoperationen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(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Monospaced"/>
              </a:rPr>
              <a:t>rotateLeft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Monospaced"/>
              </a:rPr>
              <a:t>rotateRight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Monospaced"/>
              </a:rPr>
              <a:t>flipColors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)</a:t>
            </a:r>
          </a:p>
          <a:p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Verarbeitungs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-Workflow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Text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einlesen</a:t>
            </a:r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Wörter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tokenisieren</a:t>
            </a:r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In den Baum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einfügen</a:t>
            </a:r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Sortieren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Speichern</a:t>
            </a:r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Parallel-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Optimierung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Parallelisierung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von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Tokenisierung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Einfügen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für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bessere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Performance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bei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großen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Eingabedateien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  <a:b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GB" sz="20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Wichtige</a:t>
            </a:r>
            <a:r>
              <a:rPr lang="en-GB" sz="20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b="1" dirty="0" err="1">
                <a:solidFill>
                  <a:srgbClr val="0E0E0E"/>
                </a:solidFill>
                <a:effectLst/>
                <a:latin typeface=".AppleSystemUIFont"/>
              </a:rPr>
              <a:t>Eigenschaften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Funktionale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Prinzipien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Unveränderlichkeit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und Higher-Order-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Funktionen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Effiziente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Sortierung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und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Suche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 dank Red-Black Tree.</a:t>
            </a:r>
          </a:p>
          <a:p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GB" sz="2000" dirty="0" err="1">
                <a:solidFill>
                  <a:srgbClr val="0E0E0E"/>
                </a:solidFill>
                <a:effectLst/>
                <a:latin typeface=".AppleSystemUIFont"/>
              </a:rPr>
              <a:t>Parallelisierung</a:t>
            </a:r>
            <a:r>
              <a:rPr lang="en-GB" sz="20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82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13285" t="25513" r="611" b="65024"/>
          <a:stretch/>
        </p:blipFill>
        <p:spPr bwMode="auto"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2C2EA9C7-233D-E543-9347-CC5E714EF028}" type="slidenum">
              <a:rPr lang="de-DE" smtClean="0"/>
              <a:t>2</a:t>
            </a:fld>
            <a:endParaRPr lang="en-US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11739823" y="1"/>
            <a:ext cx="452177" cy="1249542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feld 13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64106-6E6E-BB79-3C93-8F03310A191E}"/>
              </a:ext>
            </a:extLst>
          </p:cNvPr>
          <p:cNvSpPr txBox="1"/>
          <p:nvPr/>
        </p:nvSpPr>
        <p:spPr>
          <a:xfrm>
            <a:off x="1056088" y="315918"/>
            <a:ext cx="727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Red-Black tree (why pure, immutability, balance, persistent</a:t>
            </a:r>
          </a:p>
          <a:p>
            <a:r>
              <a:rPr lang="en-AT" dirty="0"/>
              <a:t>1. Node Struktur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7EA29-7A2E-8366-7D36-5F1725BFC425}"/>
              </a:ext>
            </a:extLst>
          </p:cNvPr>
          <p:cNvSpPr txBox="1"/>
          <p:nvPr/>
        </p:nvSpPr>
        <p:spPr>
          <a:xfrm>
            <a:off x="4613798" y="592918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2. Einfügen eines Wertes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8B973-DF63-C14A-B026-DB1D20117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249"/>
            <a:ext cx="4424486" cy="4550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89E378-274A-494A-0312-9520CED5F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7" y="962248"/>
            <a:ext cx="7557659" cy="4550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13285" t="25513" r="611" b="65024"/>
          <a:stretch/>
        </p:blipFill>
        <p:spPr bwMode="auto"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5E266790-FAFD-2E4B-945D-469ACE301CA4}" type="slidenum">
              <a:rPr lang="de-DE" smtClean="0"/>
              <a:t>3</a:t>
            </a:fld>
            <a:endParaRPr lang="en-US"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 dirty="0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09B69-EECD-C4D2-6926-0C4850574C4E}"/>
              </a:ext>
            </a:extLst>
          </p:cNvPr>
          <p:cNvSpPr txBox="1"/>
          <p:nvPr/>
        </p:nvSpPr>
        <p:spPr>
          <a:xfrm>
            <a:off x="-12217" y="10445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Balancierung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en-GB" dirty="0" err="1">
                <a:solidFill>
                  <a:srgbClr val="0E0E0E"/>
                </a:solidFill>
                <a:effectLst/>
                <a:latin typeface=".AppleSystemUIFont"/>
              </a:rPr>
              <a:t>z.b</a:t>
            </a:r>
            <a:r>
              <a:rPr lang="en-GB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</a:p>
          <a:p>
            <a:endParaRPr lang="en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0ED4D-B64C-DF7A-45A2-52F057F9AD07}"/>
              </a:ext>
            </a:extLst>
          </p:cNvPr>
          <p:cNvSpPr txBox="1"/>
          <p:nvPr/>
        </p:nvSpPr>
        <p:spPr>
          <a:xfrm>
            <a:off x="0" y="3716299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Tranversierung (InOrderTranversal)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8E8F3-61DF-8093-E9D7-F69B3919B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" y="390452"/>
            <a:ext cx="7137599" cy="3226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6BDDCE-D1C7-8DD6-9C56-46FFE37BB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6" y="4085632"/>
            <a:ext cx="11648797" cy="23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rcRect l="13285" t="17164" r="611" b="73373"/>
          <a:stretch/>
        </p:blipFill>
        <p:spPr bwMode="auto"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39CFA994-820D-4A44-8311-50240157A6AB}" type="slidenum">
              <a:rPr lang="de-DE" smtClean="0"/>
              <a:t>4</a:t>
            </a:fld>
            <a:endParaRPr lang="en-US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11739823" y="839924"/>
            <a:ext cx="452177" cy="2114291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feld 8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E4DE1-B348-AEC1-7B5D-BDA7C16D6359}"/>
              </a:ext>
            </a:extLst>
          </p:cNvPr>
          <p:cNvSpPr txBox="1"/>
          <p:nvPr/>
        </p:nvSpPr>
        <p:spPr>
          <a:xfrm>
            <a:off x="791936" y="391886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Tokenize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65B37-DA38-19AD-BEC4-2DEA85AAD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36" y="839925"/>
            <a:ext cx="9408520" cy="40292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13285" t="17164" r="611" b="73373"/>
          <a:stretch/>
        </p:blipFill>
        <p:spPr bwMode="auto"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73C30CA8-1E5D-1B47-A3BF-0E9D101E1B58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platzhalter 6"/>
          <p:cNvSpPr txBox="1"/>
          <p:nvPr/>
        </p:nvSpPr>
        <p:spPr bwMode="auto">
          <a:xfrm>
            <a:off x="809016" y="1566057"/>
            <a:ext cx="10690922" cy="130703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 sz="2200">
                <a:solidFill>
                  <a:schemeClr val="tx1"/>
                </a:solidFill>
                <a:latin typeface="Arial"/>
                <a:cs typeface="Arial"/>
              </a:defRPr>
            </a:lvl1pPr>
            <a:lvl2pPr marL="6858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16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None/>
              <a:defRPr/>
            </a:pPr>
            <a:endParaRPr lang="de-DE" dirty="0"/>
          </a:p>
        </p:txBody>
      </p:sp>
      <p:sp>
        <p:nvSpPr>
          <p:cNvPr id="10" name="Textfeld 9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 dirty="0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313E1-AFB7-6489-A507-66F1B94BB228}"/>
              </a:ext>
            </a:extLst>
          </p:cNvPr>
          <p:cNvSpPr txBox="1"/>
          <p:nvPr/>
        </p:nvSpPr>
        <p:spPr>
          <a:xfrm>
            <a:off x="929930" y="71002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Immutability</a:t>
            </a:r>
            <a:endParaRPr lang="de-D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075B6-84B6-0110-5762-14EB920A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86" y="2065368"/>
            <a:ext cx="10403597" cy="1752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C3D76-3418-386F-136D-CD8DBFCB01A0}"/>
              </a:ext>
            </a:extLst>
          </p:cNvPr>
          <p:cNvSpPr txBox="1"/>
          <p:nvPr/>
        </p:nvSpPr>
        <p:spPr>
          <a:xfrm>
            <a:off x="1055440" y="1268760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Änderung von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Keine Seiteneffekte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rcRect l="13285" t="25513" r="611" b="65024"/>
          <a:stretch/>
        </p:blipFill>
        <p:spPr bwMode="auto">
          <a:xfrm>
            <a:off x="1" y="5512636"/>
            <a:ext cx="12192000" cy="1345363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0" y="5512636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45CBD8D7-97FC-8044-92B3-0DAE52F50759}" type="slidenum">
              <a:rPr lang="de-DE" smtClean="0"/>
              <a:t>6</a:t>
            </a:fld>
            <a:endParaRPr lang="en-US" dirty="0"/>
          </a:p>
        </p:txBody>
      </p:sp>
      <p:sp>
        <p:nvSpPr>
          <p:cNvPr id="8" name="Textplatzhalter 6"/>
          <p:cNvSpPr txBox="1"/>
          <p:nvPr/>
        </p:nvSpPr>
        <p:spPr bwMode="auto">
          <a:xfrm>
            <a:off x="809016" y="1566222"/>
            <a:ext cx="10370660" cy="1287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 sz="2200">
                <a:solidFill>
                  <a:schemeClr val="tx1"/>
                </a:solidFill>
                <a:latin typeface="Arial"/>
                <a:cs typeface="Arial"/>
              </a:defRPr>
            </a:lvl1pPr>
            <a:lvl2pPr marL="6858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16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None/>
              <a:defRPr/>
            </a:pPr>
            <a:endParaRPr dirty="0"/>
          </a:p>
        </p:txBody>
      </p:sp>
      <p:sp>
        <p:nvSpPr>
          <p:cNvPr id="9" name="Textfeld 8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05C2EA2B-A81B-9B58-9B88-86493A3A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17164" r="611" b="73373"/>
          <a:stretch/>
        </p:blipFill>
        <p:spPr bwMode="auto"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3" name="Rechteck 5">
            <a:extLst>
              <a:ext uri="{FF2B5EF4-FFF2-40B4-BE49-F238E27FC236}">
                <a16:creationId xmlns:a16="http://schemas.microsoft.com/office/drawing/2014/main" id="{BA2549AA-4DAA-9B36-C083-22244C0D0D70}"/>
              </a:ext>
            </a:extLst>
          </p:cNvPr>
          <p:cNvSpPr/>
          <p:nvPr/>
        </p:nvSpPr>
        <p:spPr bwMode="auto"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 dirty="0"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532190F1-230C-8B96-F3A6-032A2C5EF9CC}"/>
              </a:ext>
            </a:extLst>
          </p:cNvPr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73C30CA8-1E5D-1B47-A3BF-0E9D101E1B58}" type="slidenum">
              <a:rPr lang="de-DE" smtClean="0"/>
              <a:t>6</a:t>
            </a:fld>
            <a:endParaRPr lang="de-DE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5029964A-550C-B9F4-539C-E22D7BB516AF}"/>
              </a:ext>
            </a:extLst>
          </p:cNvPr>
          <p:cNvSpPr txBox="1"/>
          <p:nvPr/>
        </p:nvSpPr>
        <p:spPr bwMode="auto">
          <a:xfrm>
            <a:off x="809016" y="1566057"/>
            <a:ext cx="10690922" cy="130703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 sz="2200">
                <a:solidFill>
                  <a:schemeClr val="tx1"/>
                </a:solidFill>
                <a:latin typeface="Arial"/>
                <a:cs typeface="Arial"/>
              </a:defRPr>
            </a:lvl1pPr>
            <a:lvl2pPr marL="6858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buClr>
                <a:srgbClr val="008462"/>
              </a:buClr>
              <a:buFont typeface="Wingdings"/>
              <a:buChar char="§"/>
              <a:defRPr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>
              <a:spcBef>
                <a:spcPts val="0"/>
              </a:spcBef>
              <a:buClr>
                <a:srgbClr val="008462"/>
              </a:buClr>
              <a:buFont typeface="Arial"/>
              <a:buChar char="–"/>
              <a:defRPr sz="16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Clr>
                <a:srgbClr val="008462"/>
              </a:buClr>
              <a:buFont typeface="Arial"/>
              <a:buChar char="»"/>
              <a:defRPr sz="16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None/>
              <a:defRPr/>
            </a:pPr>
            <a:endParaRPr lang="de-DE" dirty="0"/>
          </a:p>
        </p:txBody>
      </p:sp>
      <p:sp>
        <p:nvSpPr>
          <p:cNvPr id="12" name="Textfeld 9">
            <a:extLst>
              <a:ext uri="{FF2B5EF4-FFF2-40B4-BE49-F238E27FC236}">
                <a16:creationId xmlns:a16="http://schemas.microsoft.com/office/drawing/2014/main" id="{F7E85C07-93CF-A03D-CE47-3730E7CA096F}"/>
              </a:ext>
            </a:extLst>
          </p:cNvPr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 dirty="0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94A94-F2B0-0580-E9F7-5D3BEF083C52}"/>
              </a:ext>
            </a:extLst>
          </p:cNvPr>
          <p:cNvSpPr txBox="1"/>
          <p:nvPr/>
        </p:nvSpPr>
        <p:spPr bwMode="auto">
          <a:xfrm>
            <a:off x="929930" y="71002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Parallelism</a:t>
            </a:r>
            <a:endParaRPr lang="de-DE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0E88AE-A044-FEF5-0829-8E6CBABE9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30" y="2535506"/>
            <a:ext cx="7772400" cy="27152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4E1C49-2B98-D2E5-35E1-746C2EC2EA9A}"/>
              </a:ext>
            </a:extLst>
          </p:cNvPr>
          <p:cNvSpPr txBox="1"/>
          <p:nvPr/>
        </p:nvSpPr>
        <p:spPr>
          <a:xfrm>
            <a:off x="1055440" y="1340768"/>
            <a:ext cx="7646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Effizientere Nutzung und reduzierte 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Typische Ansätze: </a:t>
            </a:r>
            <a:r>
              <a:rPr lang="de-DE" dirty="0" err="1"/>
              <a:t>Lazy</a:t>
            </a:r>
            <a:r>
              <a:rPr lang="de-DE" dirty="0"/>
              <a:t> Evaluation und </a:t>
            </a:r>
            <a:r>
              <a:rPr lang="de-DE" dirty="0" err="1"/>
              <a:t>Map-Reduce</a:t>
            </a:r>
            <a:endParaRPr lang="de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3"/>
          <a:srcRect l="13285" t="17164" r="611" b="73373"/>
          <a:stretch/>
        </p:blipFill>
        <p:spPr bwMode="auto">
          <a:xfrm>
            <a:off x="1" y="5519309"/>
            <a:ext cx="12192000" cy="134536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11739824" y="6481187"/>
            <a:ext cx="452176" cy="376813"/>
          </a:xfrm>
          <a:prstGeom prst="rect">
            <a:avLst/>
          </a:prstGeom>
          <a:solidFill>
            <a:srgbClr val="8BB31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fld id="{32BDEF84-8873-4D4B-B50B-DD500B1FAD71}" type="slidenum">
              <a:rPr lang="de-DE" smtClean="0"/>
              <a:t>7</a:t>
            </a:fld>
            <a:endParaRPr lang="en-US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0" y="5519309"/>
            <a:ext cx="11739823" cy="1345364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hteck 11"/>
          <p:cNvSpPr/>
          <p:nvPr/>
        </p:nvSpPr>
        <p:spPr bwMode="auto">
          <a:xfrm>
            <a:off x="11739823" y="1"/>
            <a:ext cx="452177" cy="1249542"/>
          </a:xfrm>
          <a:prstGeom prst="rect">
            <a:avLst/>
          </a:prstGeom>
          <a:solidFill>
            <a:srgbClr val="8BB31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feld 9"/>
          <p:cNvSpPr txBox="1"/>
          <p:nvPr/>
        </p:nvSpPr>
        <p:spPr bwMode="auto">
          <a:xfrm>
            <a:off x="91026" y="6539369"/>
            <a:ext cx="3707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b="1">
                <a:solidFill>
                  <a:schemeClr val="bg1"/>
                </a:solidFill>
                <a:latin typeface="Arial"/>
                <a:cs typeface="Arial"/>
              </a:rPr>
              <a:t>UAS Technikum Wien</a:t>
            </a:r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31820-4C78-0FC3-AB6F-7C92D288E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48"/>
            <a:ext cx="5735960" cy="4844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C55C5-A3B4-9BE1-11D5-030488F15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803" y="260647"/>
            <a:ext cx="6455197" cy="5251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16653" y="1548173"/>
            <a:ext cx="4758693" cy="299797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 bwMode="auto">
          <a:xfrm>
            <a:off x="4330544" y="4590665"/>
            <a:ext cx="3546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>
                <a:solidFill>
                  <a:schemeClr val="tx2"/>
                </a:solidFill>
                <a:latin typeface="Arial"/>
                <a:cs typeface="Arial"/>
              </a:rPr>
              <a:t>technikum-wien.at</a:t>
            </a:r>
            <a:endParaRPr lang="en-US" sz="280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H Technikum Wien Farben">
      <a:dk1>
        <a:sysClr val="windowText" lastClr="000000"/>
      </a:dk1>
      <a:lt1>
        <a:sysClr val="window" lastClr="FFFFFF"/>
      </a:lt1>
      <a:dk2>
        <a:srgbClr val="72777A"/>
      </a:dk2>
      <a:lt2>
        <a:srgbClr val="FFFFFF"/>
      </a:lt2>
      <a:accent1>
        <a:srgbClr val="72777A"/>
      </a:accent1>
      <a:accent2>
        <a:srgbClr val="AAADAF"/>
      </a:accent2>
      <a:accent3>
        <a:srgbClr val="8BB31D"/>
      </a:accent3>
      <a:accent4>
        <a:srgbClr val="B9D177"/>
      </a:accent4>
      <a:accent5>
        <a:srgbClr val="00649C"/>
      </a:accent5>
      <a:accent6>
        <a:srgbClr val="66A2C4"/>
      </a:accent6>
      <a:hlink>
        <a:srgbClr val="ADB9CA"/>
      </a:hlink>
      <a:folHlink>
        <a:srgbClr val="323F4F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3902</TotalTime>
  <Words>1337</Words>
  <Application>Microsoft Macintosh PowerPoint</Application>
  <DocSecurity>0</DocSecurity>
  <PresentationFormat>Widescreen</PresentationFormat>
  <Paragraphs>154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Calibri</vt:lpstr>
      <vt:lpstr>Teko</vt:lpstr>
      <vt:lpstr>Wingdings</vt:lpstr>
      <vt:lpstr>.AppleSystemUIFont</vt:lpstr>
      <vt:lpstr>.AppleSystemUIFontMonospaced</vt:lpstr>
      <vt:lpstr>Calibri Light</vt:lpstr>
      <vt:lpstr>-webkit-standard</vt:lpstr>
      <vt:lpstr>Aptos</vt:lpstr>
      <vt:lpstr>Arial</vt:lpstr>
      <vt:lpstr>Helvetica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Simon Dean Wittrich</dc:creator>
  <cp:keywords/>
  <dc:description/>
  <cp:lastModifiedBy>Microsoft Office User</cp:lastModifiedBy>
  <cp:revision>112</cp:revision>
  <dcterms:created xsi:type="dcterms:W3CDTF">2022-03-30T19:24:14Z</dcterms:created>
  <dcterms:modified xsi:type="dcterms:W3CDTF">2024-12-16T16:53:23Z</dcterms:modified>
  <cp:category/>
  <dc:identifier/>
  <cp:contentStatus/>
  <dc:language/>
  <cp:version/>
</cp:coreProperties>
</file>